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2"/>
  </p:notesMasterIdLst>
  <p:sldIdLst>
    <p:sldId id="256" r:id="rId2"/>
    <p:sldId id="446" r:id="rId3"/>
    <p:sldId id="258" r:id="rId4"/>
    <p:sldId id="450" r:id="rId5"/>
    <p:sldId id="260" r:id="rId6"/>
    <p:sldId id="449" r:id="rId7"/>
    <p:sldId id="261" r:id="rId8"/>
    <p:sldId id="44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6AE"/>
    <a:srgbClr val="B2DE82"/>
    <a:srgbClr val="F88008"/>
    <a:srgbClr val="FCCFAE"/>
    <a:srgbClr val="B86D08"/>
    <a:srgbClr val="336699"/>
    <a:srgbClr val="FF5D5D"/>
    <a:srgbClr val="FFC5C5"/>
    <a:srgbClr val="C0D5EA"/>
    <a:srgbClr val="5E9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149" autoAdjust="0"/>
  </p:normalViewPr>
  <p:slideViewPr>
    <p:cSldViewPr snapToGrid="0">
      <p:cViewPr varScale="1">
        <p:scale>
          <a:sx n="103" d="100"/>
          <a:sy n="103" d="100"/>
        </p:scale>
        <p:origin x="348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DFAD5-DCC5-4DB2-9672-75DC39A8E5D2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A05F4-26AE-40CB-B8A9-D70DB50A5F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57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30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74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665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027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66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Déposer votre offre sur la plateforme « </a:t>
            </a:r>
            <a:r>
              <a:rPr lang="fr-FR" sz="2400" b="1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Démarches simplifiées</a:t>
            </a:r>
            <a:r>
              <a:rPr lang="fr-FR" sz="2400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Activité proposée, description, lieu de pratique, éducateurs/bénévoles, effectif minimum (max 20 élèves), créneaux horaires de pratique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A05F4-26AE-40CB-B8A9-D70DB50A5F4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49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3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98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11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0826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650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71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571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886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6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9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5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5D165-5821-4332-B3C5-54EFB5E3440F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2EF6499-6D7C-4A16-B418-44E8D36040E7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85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hyperlink" Target="https://lecompteasso.associations.gouv.fr/client/logi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www.demarches-simplifiees.fr/commencer/2hs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Julie.Pourteyron@ac-bordeaux.fr" TargetMode="External"/><Relationship Id="rId13" Type="http://schemas.openxmlformats.org/officeDocument/2006/relationships/hyperlink" Target="mailto:Chrystelle.Haissaguerre@ac-bordeaux.fr" TargetMode="External"/><Relationship Id="rId3" Type="http://schemas.openxmlformats.org/officeDocument/2006/relationships/hyperlink" Target="mailto:nelly.maillard@ac-poitiers.fr" TargetMode="External"/><Relationship Id="rId7" Type="http://schemas.openxmlformats.org/officeDocument/2006/relationships/hyperlink" Target="mailto:louis.radius@ac-poitiers.fr" TargetMode="External"/><Relationship Id="rId12" Type="http://schemas.openxmlformats.org/officeDocument/2006/relationships/hyperlink" Target="mailto:Lauriane.celie@ac-bordeaux.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erome.Wustner@ac-limoges.fr" TargetMode="External"/><Relationship Id="rId11" Type="http://schemas.openxmlformats.org/officeDocument/2006/relationships/hyperlink" Target="mailto:Eric.Salvetat@ac-bordeaux.fr" TargetMode="External"/><Relationship Id="rId5" Type="http://schemas.openxmlformats.org/officeDocument/2006/relationships/hyperlink" Target="mailto:bertrand.marty@ac-limoges.fr" TargetMode="External"/><Relationship Id="rId10" Type="http://schemas.openxmlformats.org/officeDocument/2006/relationships/hyperlink" Target="mailto:elodie.pognot@ac-limoges.fr" TargetMode="External"/><Relationship Id="rId4" Type="http://schemas.openxmlformats.org/officeDocument/2006/relationships/hyperlink" Target="mailto:anne.le-helley@ac-poitiers.fr" TargetMode="External"/><Relationship Id="rId9" Type="http://schemas.openxmlformats.org/officeDocument/2006/relationships/hyperlink" Target="mailto:Vincent.Chaubet@ac-bordeaux.fr" TargetMode="External"/><Relationship Id="rId14" Type="http://schemas.openxmlformats.org/officeDocument/2006/relationships/hyperlink" Target="mailto:manuel.cotinaud@ac-poitiers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55411" y="1135545"/>
            <a:ext cx="8637073" cy="141873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</a:t>
            </a:r>
            <a:br>
              <a:rPr lang="fr-FR" sz="4400" b="1" dirty="0"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4400" b="1" dirty="0">
                <a:latin typeface="Marianne" panose="02000000000000000000" pitchFamily="2" charset="0"/>
                <a:cs typeface="Calibri" panose="020F0502020204030204" pitchFamily="34" charset="0"/>
              </a:rPr>
              <a:t>2h de sport </a:t>
            </a:r>
            <a:br>
              <a:rPr lang="fr-FR" sz="4400" b="1" dirty="0"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4400" b="1" dirty="0">
                <a:latin typeface="Marianne" panose="02000000000000000000" pitchFamily="2" charset="0"/>
                <a:cs typeface="Calibri" panose="020F0502020204030204" pitchFamily="34" charset="0"/>
              </a:rPr>
              <a:t>en plus au collège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412CEE-1C12-4D4F-98E4-CEDF628A887C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F028E3-1F02-4276-A061-E0C76FB52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4" y="-94555"/>
            <a:ext cx="2964005" cy="41960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E51FC-371C-40AF-8F1C-97473533D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0" y="3728852"/>
            <a:ext cx="4300603" cy="2398090"/>
          </a:xfrm>
          <a:prstGeom prst="rect">
            <a:avLst/>
          </a:prstGeom>
        </p:spPr>
      </p:pic>
      <p:sp>
        <p:nvSpPr>
          <p:cNvPr id="10" name="Sous-titre 9">
            <a:extLst>
              <a:ext uri="{FF2B5EF4-FFF2-40B4-BE49-F238E27FC236}">
                <a16:creationId xmlns:a16="http://schemas.microsoft.com/office/drawing/2014/main" id="{666EECA8-6DAD-4316-9816-4C3F3D3CE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1333" y="5024215"/>
            <a:ext cx="5310375" cy="977621"/>
          </a:xfrm>
        </p:spPr>
        <p:txBody>
          <a:bodyPr>
            <a:normAutofit/>
          </a:bodyPr>
          <a:lstStyle/>
          <a:p>
            <a:pPr algn="r"/>
            <a:r>
              <a:rPr lang="fr-FR" sz="2400" i="1" dirty="0">
                <a:latin typeface="Marianne" panose="02000000000000000000" pitchFamily="2" charset="0"/>
              </a:rPr>
              <a:t>Mardi 26 MARS 2024</a:t>
            </a:r>
          </a:p>
        </p:txBody>
      </p:sp>
      <p:sp>
        <p:nvSpPr>
          <p:cNvPr id="9" name="Sous-titre 9">
            <a:extLst>
              <a:ext uri="{FF2B5EF4-FFF2-40B4-BE49-F238E27FC236}">
                <a16:creationId xmlns:a16="http://schemas.microsoft.com/office/drawing/2014/main" id="{BE196FF4-6A6C-4C6F-9F09-62B0452FF6FA}"/>
              </a:ext>
            </a:extLst>
          </p:cNvPr>
          <p:cNvSpPr txBox="1">
            <a:spLocks/>
          </p:cNvSpPr>
          <p:nvPr/>
        </p:nvSpPr>
        <p:spPr>
          <a:xfrm>
            <a:off x="3078423" y="3080562"/>
            <a:ext cx="8524608" cy="3204996"/>
          </a:xfrm>
          <a:prstGeom prst="rect">
            <a:avLst/>
          </a:prstGeom>
        </p:spPr>
        <p:txBody>
          <a:bodyPr vert="horz" lIns="91440" tIns="91440" rIns="91440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3000" b="1" dirty="0">
                <a:solidFill>
                  <a:srgbClr val="336699"/>
                </a:solidFill>
                <a:latin typeface="Marianne" panose="02000000000000000000" pitchFamily="2" charset="0"/>
              </a:rPr>
              <a:t>Présentation </a:t>
            </a:r>
          </a:p>
          <a:p>
            <a:pPr algn="r"/>
            <a:r>
              <a:rPr lang="fr-FR" sz="3000" b="1" dirty="0">
                <a:solidFill>
                  <a:srgbClr val="336699"/>
                </a:solidFill>
                <a:latin typeface="Marianne" panose="02000000000000000000" pitchFamily="2" charset="0"/>
              </a:rPr>
              <a:t>au </a:t>
            </a:r>
            <a:r>
              <a:rPr lang="fr-FR" sz="3000" b="1" dirty="0" err="1">
                <a:solidFill>
                  <a:srgbClr val="336699"/>
                </a:solidFill>
                <a:latin typeface="Marianne" panose="02000000000000000000" pitchFamily="2" charset="0"/>
              </a:rPr>
              <a:t>cros</a:t>
            </a:r>
            <a:r>
              <a:rPr lang="fr-FR" sz="3000" b="1" dirty="0">
                <a:solidFill>
                  <a:srgbClr val="336699"/>
                </a:solidFill>
                <a:latin typeface="Marianne" panose="02000000000000000000" pitchFamily="2" charset="0"/>
              </a:rPr>
              <a:t> et aux </a:t>
            </a:r>
            <a:r>
              <a:rPr lang="fr-FR" sz="3000" b="1" dirty="0" err="1">
                <a:solidFill>
                  <a:srgbClr val="336699"/>
                </a:solidFill>
                <a:latin typeface="Marianne" panose="02000000000000000000" pitchFamily="2" charset="0"/>
              </a:rPr>
              <a:t>cdos</a:t>
            </a:r>
            <a:endParaRPr lang="fr-FR" sz="3000" b="1" dirty="0">
              <a:solidFill>
                <a:srgbClr val="336699"/>
              </a:solidFill>
              <a:latin typeface="Marianne" panose="02000000000000000000" pitchFamily="2" charset="0"/>
            </a:endParaRPr>
          </a:p>
          <a:p>
            <a:pPr algn="r"/>
            <a:r>
              <a:rPr lang="fr-FR" sz="3000" b="1" dirty="0">
                <a:solidFill>
                  <a:srgbClr val="336699"/>
                </a:solidFill>
                <a:latin typeface="Marianne" panose="02000000000000000000" pitchFamily="2" charset="0"/>
              </a:rPr>
              <a:t> nouvelle-aquitaine</a:t>
            </a:r>
          </a:p>
        </p:txBody>
      </p:sp>
    </p:spTree>
    <p:extLst>
      <p:ext uri="{BB962C8B-B14F-4D97-AF65-F5344CB8AC3E}">
        <p14:creationId xmlns:p14="http://schemas.microsoft.com/office/powerpoint/2010/main" val="268177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412CEE-1C12-4D4F-98E4-CEDF628A887C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F028E3-1F02-4276-A061-E0C76FB52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70" y="4169789"/>
            <a:ext cx="1689152" cy="23912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AC6127-5B3F-441D-BA5A-A358C3EF3D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8F571D3-D8AA-4FDB-B50B-F4D231778D60}"/>
              </a:ext>
            </a:extLst>
          </p:cNvPr>
          <p:cNvSpPr txBox="1"/>
          <p:nvPr/>
        </p:nvSpPr>
        <p:spPr>
          <a:xfrm>
            <a:off x="1178859" y="1863133"/>
            <a:ext cx="11013141" cy="340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latin typeface="Marianne" panose="02000000000000000000" pitchFamily="2" charset="0"/>
              </a:rPr>
              <a:t>CONSTAT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latin typeface="Marianne" panose="02000000000000000000" pitchFamily="2" charset="0"/>
              </a:rPr>
              <a:t>CADRE DU DISPOSITIF ET OBJECTIFS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latin typeface="Marianne" panose="02000000000000000000" pitchFamily="2" charset="0"/>
              </a:rPr>
              <a:t>MISE EN ŒUVRE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latin typeface="Marianne" panose="02000000000000000000" pitchFamily="2" charset="0"/>
              </a:rPr>
              <a:t>CONTACTS RÉFÉRENTS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9085123-FE7D-4542-B020-1321BEC38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7010" y="957831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650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61867" y="728343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3CC6A8-4F1D-4F5F-B991-42F5746D2A76}"/>
              </a:ext>
            </a:extLst>
          </p:cNvPr>
          <p:cNvSpPr txBox="1"/>
          <p:nvPr/>
        </p:nvSpPr>
        <p:spPr>
          <a:xfrm>
            <a:off x="685799" y="1690643"/>
            <a:ext cx="1101314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>
                <a:latin typeface="Marianne" panose="02000000000000000000" pitchFamily="2" charset="0"/>
              </a:rPr>
              <a:t>										CONSTAT </a:t>
            </a:r>
            <a:endParaRPr lang="fr-FR" sz="2400" b="1" dirty="0">
              <a:solidFill>
                <a:srgbClr val="FF0000"/>
              </a:solidFill>
              <a:latin typeface="Marianne" panose="02000000000000000000" pitchFamily="2" charset="0"/>
            </a:endParaRPr>
          </a:p>
          <a:p>
            <a:pPr algn="just"/>
            <a:endParaRPr lang="fr-FR" sz="2000" b="1" dirty="0">
              <a:latin typeface="Marianne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</a:rPr>
              <a:t>Seulement </a:t>
            </a:r>
            <a:r>
              <a:rPr lang="fr-FR" sz="2400" b="1" dirty="0">
                <a:latin typeface="Marianne" panose="02000000000000000000" pitchFamily="2" charset="0"/>
              </a:rPr>
              <a:t>17% des jeunes de 11 à 14 ans </a:t>
            </a:r>
            <a:r>
              <a:rPr lang="fr-FR" sz="2400" dirty="0">
                <a:latin typeface="Marianne" panose="02000000000000000000" pitchFamily="2" charset="0"/>
              </a:rPr>
              <a:t>atteignent les recommandations de 60 minutes d’activité physique par jour.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2400" dirty="0">
              <a:latin typeface="Marianne" panose="02000000000000000000" pitchFamily="2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latin typeface="Marianne" panose="02000000000000000000" pitchFamily="2" charset="0"/>
              </a:rPr>
              <a:t>1/3 des garçons </a:t>
            </a:r>
            <a:r>
              <a:rPr lang="fr-FR" sz="2400" dirty="0">
                <a:latin typeface="Marianne" panose="02000000000000000000" pitchFamily="2" charset="0"/>
              </a:rPr>
              <a:t>et </a:t>
            </a:r>
            <a:r>
              <a:rPr lang="fr-FR" sz="2400" b="1" dirty="0">
                <a:latin typeface="Marianne" panose="02000000000000000000" pitchFamily="2" charset="0"/>
              </a:rPr>
              <a:t>1/4 des filles </a:t>
            </a:r>
            <a:r>
              <a:rPr lang="fr-FR" sz="2400" dirty="0">
                <a:latin typeface="Marianne" panose="02000000000000000000" pitchFamily="2" charset="0"/>
              </a:rPr>
              <a:t>pratiquent l’heure d’activité physique et sportive quotidienne recommandée par l’OMS.</a:t>
            </a:r>
          </a:p>
          <a:p>
            <a:pPr algn="just"/>
            <a:endParaRPr lang="fr-FR" sz="2400" dirty="0">
              <a:latin typeface="Marianne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</a:rPr>
              <a:t>Les enfants et les adolescents passent en moyenne entre </a:t>
            </a:r>
            <a:r>
              <a:rPr lang="fr-FR" sz="2400" b="1" dirty="0">
                <a:latin typeface="Marianne" panose="02000000000000000000" pitchFamily="2" charset="0"/>
              </a:rPr>
              <a:t>3 et 4 heures par jour devant un écran</a:t>
            </a:r>
            <a:r>
              <a:rPr lang="fr-FR" sz="2400" dirty="0">
                <a:latin typeface="Marianne" panose="02000000000000000000" pitchFamily="2" charset="0"/>
              </a:rPr>
              <a:t>. Ce temps d’écran est presque </a:t>
            </a:r>
            <a:r>
              <a:rPr lang="fr-FR" sz="2400" b="1" dirty="0">
                <a:latin typeface="Marianne" panose="02000000000000000000" pitchFamily="2" charset="0"/>
              </a:rPr>
              <a:t>doublé</a:t>
            </a:r>
            <a:r>
              <a:rPr lang="fr-FR" sz="2400" dirty="0">
                <a:latin typeface="Marianne" panose="02000000000000000000" pitchFamily="2" charset="0"/>
              </a:rPr>
              <a:t> en week-end. </a:t>
            </a:r>
          </a:p>
          <a:p>
            <a:pPr algn="just"/>
            <a:endParaRPr lang="fr-FR" sz="2400" dirty="0">
              <a:latin typeface="Marianne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</a:rPr>
              <a:t>Un niveau physique général en baisse chez les jeunes.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4D2378-7B0C-4490-BFFD-F6EB964406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2115F1-CBAE-4208-B5FC-E0770C108B6D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97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61867" y="728343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4D2378-7B0C-4490-BFFD-F6EB964406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2115F1-CBAE-4208-B5FC-E0770C108B6D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660B11-CD7A-410E-8094-6D2FE430B637}"/>
              </a:ext>
            </a:extLst>
          </p:cNvPr>
          <p:cNvGrpSpPr/>
          <p:nvPr/>
        </p:nvGrpSpPr>
        <p:grpSpPr>
          <a:xfrm>
            <a:off x="400204" y="1563087"/>
            <a:ext cx="11709921" cy="4617829"/>
            <a:chOff x="-504009" y="1427583"/>
            <a:chExt cx="12484517" cy="4972392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555B63B9-E6BC-4989-B70D-CD9F3074D991}"/>
                </a:ext>
              </a:extLst>
            </p:cNvPr>
            <p:cNvSpPr/>
            <p:nvPr/>
          </p:nvSpPr>
          <p:spPr>
            <a:xfrm>
              <a:off x="-504009" y="1427583"/>
              <a:ext cx="10115570" cy="895030"/>
            </a:xfrm>
            <a:custGeom>
              <a:avLst/>
              <a:gdLst>
                <a:gd name="connsiteX0" fmla="*/ 0 w 9429169"/>
                <a:gd name="connsiteY0" fmla="*/ 89503 h 895030"/>
                <a:gd name="connsiteX1" fmla="*/ 89503 w 9429169"/>
                <a:gd name="connsiteY1" fmla="*/ 0 h 895030"/>
                <a:gd name="connsiteX2" fmla="*/ 9339666 w 9429169"/>
                <a:gd name="connsiteY2" fmla="*/ 0 h 895030"/>
                <a:gd name="connsiteX3" fmla="*/ 9429169 w 9429169"/>
                <a:gd name="connsiteY3" fmla="*/ 89503 h 895030"/>
                <a:gd name="connsiteX4" fmla="*/ 9429169 w 9429169"/>
                <a:gd name="connsiteY4" fmla="*/ 805527 h 895030"/>
                <a:gd name="connsiteX5" fmla="*/ 9339666 w 9429169"/>
                <a:gd name="connsiteY5" fmla="*/ 895030 h 895030"/>
                <a:gd name="connsiteX6" fmla="*/ 89503 w 9429169"/>
                <a:gd name="connsiteY6" fmla="*/ 895030 h 895030"/>
                <a:gd name="connsiteX7" fmla="*/ 0 w 9429169"/>
                <a:gd name="connsiteY7" fmla="*/ 805527 h 895030"/>
                <a:gd name="connsiteX8" fmla="*/ 0 w 9429169"/>
                <a:gd name="connsiteY8" fmla="*/ 89503 h 89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29169" h="895030">
                  <a:moveTo>
                    <a:pt x="0" y="89503"/>
                  </a:moveTo>
                  <a:cubicBezTo>
                    <a:pt x="0" y="40072"/>
                    <a:pt x="40072" y="0"/>
                    <a:pt x="89503" y="0"/>
                  </a:cubicBezTo>
                  <a:lnTo>
                    <a:pt x="9339666" y="0"/>
                  </a:lnTo>
                  <a:cubicBezTo>
                    <a:pt x="9389097" y="0"/>
                    <a:pt x="9429169" y="40072"/>
                    <a:pt x="9429169" y="89503"/>
                  </a:cubicBezTo>
                  <a:lnTo>
                    <a:pt x="9429169" y="805527"/>
                  </a:lnTo>
                  <a:cubicBezTo>
                    <a:pt x="9429169" y="854958"/>
                    <a:pt x="9389097" y="895030"/>
                    <a:pt x="9339666" y="895030"/>
                  </a:cubicBezTo>
                  <a:lnTo>
                    <a:pt x="89503" y="895030"/>
                  </a:lnTo>
                  <a:cubicBezTo>
                    <a:pt x="40072" y="895030"/>
                    <a:pt x="0" y="854958"/>
                    <a:pt x="0" y="805527"/>
                  </a:cubicBezTo>
                  <a:lnTo>
                    <a:pt x="0" y="8950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985" tIns="90985" rIns="1146223" bIns="90985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700" kern="1200" dirty="0">
                  <a:latin typeface="Marianne" panose="02000000000000000000" pitchFamily="2" charset="0"/>
                </a:rPr>
                <a:t>Annoncé par le Président de la République en avril 2022, le dispositif     </a:t>
              </a:r>
            </a:p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700" kern="1200" dirty="0">
                  <a:latin typeface="Marianne" panose="02000000000000000000" pitchFamily="2" charset="0"/>
                </a:rPr>
                <a:t>« </a:t>
              </a:r>
              <a:r>
                <a:rPr lang="fr-FR" sz="1700" b="1" kern="1200" dirty="0">
                  <a:latin typeface="Marianne" panose="02000000000000000000" pitchFamily="2" charset="0"/>
                </a:rPr>
                <a:t>2 heures de sport hebdomadaire en plus pour les collégiens </a:t>
              </a:r>
              <a:r>
                <a:rPr lang="fr-FR" sz="1700" kern="1200" dirty="0">
                  <a:latin typeface="Marianne" panose="02000000000000000000" pitchFamily="2" charset="0"/>
                </a:rPr>
                <a:t>» a pour but de :</a:t>
              </a: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17C9277-1B02-4570-8D21-BCD1D4EEB823}"/>
                </a:ext>
              </a:extLst>
            </p:cNvPr>
            <p:cNvSpPr/>
            <p:nvPr/>
          </p:nvSpPr>
          <p:spPr>
            <a:xfrm>
              <a:off x="1425688" y="2903633"/>
              <a:ext cx="9208404" cy="895030"/>
            </a:xfrm>
            <a:custGeom>
              <a:avLst/>
              <a:gdLst>
                <a:gd name="connsiteX0" fmla="*/ 0 w 9097299"/>
                <a:gd name="connsiteY0" fmla="*/ 89503 h 895030"/>
                <a:gd name="connsiteX1" fmla="*/ 89503 w 9097299"/>
                <a:gd name="connsiteY1" fmla="*/ 0 h 895030"/>
                <a:gd name="connsiteX2" fmla="*/ 9007796 w 9097299"/>
                <a:gd name="connsiteY2" fmla="*/ 0 h 895030"/>
                <a:gd name="connsiteX3" fmla="*/ 9097299 w 9097299"/>
                <a:gd name="connsiteY3" fmla="*/ 89503 h 895030"/>
                <a:gd name="connsiteX4" fmla="*/ 9097299 w 9097299"/>
                <a:gd name="connsiteY4" fmla="*/ 805527 h 895030"/>
                <a:gd name="connsiteX5" fmla="*/ 9007796 w 9097299"/>
                <a:gd name="connsiteY5" fmla="*/ 895030 h 895030"/>
                <a:gd name="connsiteX6" fmla="*/ 89503 w 9097299"/>
                <a:gd name="connsiteY6" fmla="*/ 895030 h 895030"/>
                <a:gd name="connsiteX7" fmla="*/ 0 w 9097299"/>
                <a:gd name="connsiteY7" fmla="*/ 805527 h 895030"/>
                <a:gd name="connsiteX8" fmla="*/ 0 w 9097299"/>
                <a:gd name="connsiteY8" fmla="*/ 89503 h 89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7299" h="895030">
                  <a:moveTo>
                    <a:pt x="0" y="89503"/>
                  </a:moveTo>
                  <a:cubicBezTo>
                    <a:pt x="0" y="40072"/>
                    <a:pt x="40072" y="0"/>
                    <a:pt x="89503" y="0"/>
                  </a:cubicBezTo>
                  <a:lnTo>
                    <a:pt x="9007796" y="0"/>
                  </a:lnTo>
                  <a:cubicBezTo>
                    <a:pt x="9057227" y="0"/>
                    <a:pt x="9097299" y="40072"/>
                    <a:pt x="9097299" y="89503"/>
                  </a:cubicBezTo>
                  <a:lnTo>
                    <a:pt x="9097299" y="805527"/>
                  </a:lnTo>
                  <a:cubicBezTo>
                    <a:pt x="9097299" y="854958"/>
                    <a:pt x="9057227" y="895030"/>
                    <a:pt x="9007796" y="895030"/>
                  </a:cubicBezTo>
                  <a:lnTo>
                    <a:pt x="89503" y="895030"/>
                  </a:lnTo>
                  <a:cubicBezTo>
                    <a:pt x="40072" y="895030"/>
                    <a:pt x="0" y="854958"/>
                    <a:pt x="0" y="805527"/>
                  </a:cubicBezTo>
                  <a:lnTo>
                    <a:pt x="0" y="8950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42315"/>
                <a:satOff val="-3972"/>
                <a:lumOff val="980"/>
                <a:alphaOff val="0"/>
              </a:schemeClr>
            </a:fillRef>
            <a:effectRef idx="0">
              <a:schemeClr val="accent5">
                <a:hueOff val="-842315"/>
                <a:satOff val="-3972"/>
                <a:lumOff val="98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985" tIns="90985" rIns="1352099" bIns="90985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700" dirty="0">
                  <a:latin typeface="Marianne" panose="02000000000000000000" pitchFamily="2" charset="0"/>
                </a:rPr>
                <a:t>Soutenir</a:t>
              </a:r>
              <a:r>
                <a:rPr lang="fr-FR" sz="1700" b="0" kern="1200" dirty="0">
                  <a:latin typeface="Marianne" panose="02000000000000000000" pitchFamily="2" charset="0"/>
                </a:rPr>
                <a:t> </a:t>
              </a:r>
              <a:r>
                <a:rPr lang="fr-FR" sz="1700" b="1" kern="1200" dirty="0">
                  <a:latin typeface="Marianne" panose="02000000000000000000" pitchFamily="2" charset="0"/>
                </a:rPr>
                <a:t>la pratique sportive des collégiens de 11 à 14 ans </a:t>
              </a:r>
              <a:r>
                <a:rPr lang="fr-FR" sz="1700" b="0" kern="1200" dirty="0">
                  <a:latin typeface="Marianne" panose="02000000000000000000" pitchFamily="2" charset="0"/>
                </a:rPr>
                <a:t>qui connaissent un décrochage marqué</a:t>
              </a: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8211BA75-96A6-48C0-9B90-EAD8A21B6B27}"/>
                </a:ext>
              </a:extLst>
            </p:cNvPr>
            <p:cNvSpPr/>
            <p:nvPr/>
          </p:nvSpPr>
          <p:spPr>
            <a:xfrm>
              <a:off x="2744334" y="4126143"/>
              <a:ext cx="8732316" cy="895030"/>
            </a:xfrm>
            <a:custGeom>
              <a:avLst/>
              <a:gdLst>
                <a:gd name="connsiteX0" fmla="*/ 0 w 9083289"/>
                <a:gd name="connsiteY0" fmla="*/ 89503 h 895030"/>
                <a:gd name="connsiteX1" fmla="*/ 89503 w 9083289"/>
                <a:gd name="connsiteY1" fmla="*/ 0 h 895030"/>
                <a:gd name="connsiteX2" fmla="*/ 8993786 w 9083289"/>
                <a:gd name="connsiteY2" fmla="*/ 0 h 895030"/>
                <a:gd name="connsiteX3" fmla="*/ 9083289 w 9083289"/>
                <a:gd name="connsiteY3" fmla="*/ 89503 h 895030"/>
                <a:gd name="connsiteX4" fmla="*/ 9083289 w 9083289"/>
                <a:gd name="connsiteY4" fmla="*/ 805527 h 895030"/>
                <a:gd name="connsiteX5" fmla="*/ 8993786 w 9083289"/>
                <a:gd name="connsiteY5" fmla="*/ 895030 h 895030"/>
                <a:gd name="connsiteX6" fmla="*/ 89503 w 9083289"/>
                <a:gd name="connsiteY6" fmla="*/ 895030 h 895030"/>
                <a:gd name="connsiteX7" fmla="*/ 0 w 9083289"/>
                <a:gd name="connsiteY7" fmla="*/ 805527 h 895030"/>
                <a:gd name="connsiteX8" fmla="*/ 0 w 9083289"/>
                <a:gd name="connsiteY8" fmla="*/ 89503 h 89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83289" h="895030">
                  <a:moveTo>
                    <a:pt x="0" y="89503"/>
                  </a:moveTo>
                  <a:cubicBezTo>
                    <a:pt x="0" y="40072"/>
                    <a:pt x="40072" y="0"/>
                    <a:pt x="89503" y="0"/>
                  </a:cubicBezTo>
                  <a:lnTo>
                    <a:pt x="8993786" y="0"/>
                  </a:lnTo>
                  <a:cubicBezTo>
                    <a:pt x="9043217" y="0"/>
                    <a:pt x="9083289" y="40072"/>
                    <a:pt x="9083289" y="89503"/>
                  </a:cubicBezTo>
                  <a:lnTo>
                    <a:pt x="9083289" y="805527"/>
                  </a:lnTo>
                  <a:cubicBezTo>
                    <a:pt x="9083289" y="854958"/>
                    <a:pt x="9043217" y="895030"/>
                    <a:pt x="8993786" y="895030"/>
                  </a:cubicBezTo>
                  <a:lnTo>
                    <a:pt x="89503" y="895030"/>
                  </a:lnTo>
                  <a:cubicBezTo>
                    <a:pt x="40072" y="895030"/>
                    <a:pt x="0" y="854958"/>
                    <a:pt x="0" y="805527"/>
                  </a:cubicBezTo>
                  <a:lnTo>
                    <a:pt x="0" y="8950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63473"/>
                <a:satOff val="-5958"/>
                <a:lumOff val="1470"/>
                <a:alphaOff val="0"/>
              </a:schemeClr>
            </a:fillRef>
            <a:effectRef idx="0">
              <a:schemeClr val="accent5">
                <a:hueOff val="-1263473"/>
                <a:satOff val="-5958"/>
                <a:lumOff val="1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985" tIns="90985" rIns="1350156" bIns="90985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700" dirty="0">
                  <a:latin typeface="Marianne" panose="02000000000000000000" pitchFamily="2" charset="0"/>
                </a:rPr>
                <a:t>Pour c</a:t>
              </a:r>
              <a:r>
                <a:rPr lang="fr-FR" sz="1700" kern="1200" dirty="0">
                  <a:latin typeface="Marianne" panose="02000000000000000000" pitchFamily="2" charset="0"/>
                </a:rPr>
                <a:t>ontribuer à corriger ce constat grâce à la mobilisation de tous les acteurs de la </a:t>
              </a:r>
              <a:r>
                <a:rPr lang="fr-FR" sz="1700" b="1" kern="1200" dirty="0">
                  <a:latin typeface="Marianne" panose="02000000000000000000" pitchFamily="2" charset="0"/>
                </a:rPr>
                <a:t>communauté éducative</a:t>
              </a:r>
              <a:endParaRPr lang="fr-FR" sz="1700" kern="1200" dirty="0">
                <a:latin typeface="Marianne" panose="02000000000000000000" pitchFamily="2" charset="0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51E37C6C-CB12-4450-A5F3-66CDF9E5220A}"/>
                </a:ext>
              </a:extLst>
            </p:cNvPr>
            <p:cNvSpPr/>
            <p:nvPr/>
          </p:nvSpPr>
          <p:spPr>
            <a:xfrm>
              <a:off x="3743710" y="5504945"/>
              <a:ext cx="8236798" cy="895030"/>
            </a:xfrm>
            <a:custGeom>
              <a:avLst/>
              <a:gdLst>
                <a:gd name="connsiteX0" fmla="*/ 0 w 8732316"/>
                <a:gd name="connsiteY0" fmla="*/ 89503 h 895030"/>
                <a:gd name="connsiteX1" fmla="*/ 89503 w 8732316"/>
                <a:gd name="connsiteY1" fmla="*/ 0 h 895030"/>
                <a:gd name="connsiteX2" fmla="*/ 8642813 w 8732316"/>
                <a:gd name="connsiteY2" fmla="*/ 0 h 895030"/>
                <a:gd name="connsiteX3" fmla="*/ 8732316 w 8732316"/>
                <a:gd name="connsiteY3" fmla="*/ 89503 h 895030"/>
                <a:gd name="connsiteX4" fmla="*/ 8732316 w 8732316"/>
                <a:gd name="connsiteY4" fmla="*/ 805527 h 895030"/>
                <a:gd name="connsiteX5" fmla="*/ 8642813 w 8732316"/>
                <a:gd name="connsiteY5" fmla="*/ 895030 h 895030"/>
                <a:gd name="connsiteX6" fmla="*/ 89503 w 8732316"/>
                <a:gd name="connsiteY6" fmla="*/ 895030 h 895030"/>
                <a:gd name="connsiteX7" fmla="*/ 0 w 8732316"/>
                <a:gd name="connsiteY7" fmla="*/ 805527 h 895030"/>
                <a:gd name="connsiteX8" fmla="*/ 0 w 8732316"/>
                <a:gd name="connsiteY8" fmla="*/ 89503 h 89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32316" h="895030">
                  <a:moveTo>
                    <a:pt x="0" y="89503"/>
                  </a:moveTo>
                  <a:cubicBezTo>
                    <a:pt x="0" y="40072"/>
                    <a:pt x="40072" y="0"/>
                    <a:pt x="89503" y="0"/>
                  </a:cubicBezTo>
                  <a:lnTo>
                    <a:pt x="8642813" y="0"/>
                  </a:lnTo>
                  <a:cubicBezTo>
                    <a:pt x="8692244" y="0"/>
                    <a:pt x="8732316" y="40072"/>
                    <a:pt x="8732316" y="89503"/>
                  </a:cubicBezTo>
                  <a:lnTo>
                    <a:pt x="8732316" y="805527"/>
                  </a:lnTo>
                  <a:cubicBezTo>
                    <a:pt x="8732316" y="854958"/>
                    <a:pt x="8692244" y="895030"/>
                    <a:pt x="8642813" y="895030"/>
                  </a:cubicBezTo>
                  <a:lnTo>
                    <a:pt x="89503" y="895030"/>
                  </a:lnTo>
                  <a:cubicBezTo>
                    <a:pt x="40072" y="895030"/>
                    <a:pt x="0" y="854958"/>
                    <a:pt x="0" y="805527"/>
                  </a:cubicBezTo>
                  <a:lnTo>
                    <a:pt x="0" y="8950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684631"/>
                <a:satOff val="-7944"/>
                <a:lumOff val="1960"/>
                <a:alphaOff val="0"/>
              </a:schemeClr>
            </a:fillRef>
            <a:effectRef idx="0">
              <a:schemeClr val="accent5">
                <a:hueOff val="-1684631"/>
                <a:satOff val="-7944"/>
                <a:lumOff val="19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985" tIns="90985" rIns="1301503" bIns="90985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fr-FR" sz="1700" dirty="0">
                  <a:latin typeface="Marianne" panose="02000000000000000000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Par </a:t>
              </a:r>
              <a:r>
                <a:rPr lang="fr-FR" sz="1700" b="1" dirty="0">
                  <a:latin typeface="Marianne" panose="02000000000000000000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l’a</a:t>
              </a:r>
              <a:r>
                <a:rPr lang="fr-FR" sz="1700" b="1" kern="1200" dirty="0">
                  <a:effectLst/>
                  <a:latin typeface="Marianne" panose="02000000000000000000" pitchFamily="2" charset="0"/>
                  <a:ea typeface="Times New Roman" panose="02020603050405020304" pitchFamily="18" charset="0"/>
                  <a:cs typeface="Arial" panose="020B0604020202020204" pitchFamily="34" charset="0"/>
                </a:rPr>
                <a:t>ctivité physique et sportive </a:t>
              </a:r>
              <a:r>
                <a:rPr lang="fr-FR" sz="1700" b="1" u="sng" kern="1200" dirty="0">
                  <a:effectLst/>
                  <a:latin typeface="Marianne" panose="02000000000000000000" pitchFamily="2" charset="0"/>
                  <a:ea typeface="Times New Roman" panose="02020603050405020304" pitchFamily="18" charset="0"/>
                  <a:cs typeface="Arial" panose="020B0604020202020204" pitchFamily="34" charset="0"/>
                </a:rPr>
                <a:t>gratuite</a:t>
              </a:r>
              <a:r>
                <a:rPr lang="fr-FR" sz="1700" kern="1200" dirty="0">
                  <a:effectLst/>
                  <a:latin typeface="Marianne" panose="02000000000000000000" pitchFamily="2" charset="0"/>
                  <a:ea typeface="Times New Roman" panose="02020603050405020304" pitchFamily="18" charset="0"/>
                  <a:cs typeface="Arial" panose="020B0604020202020204" pitchFamily="34" charset="0"/>
                </a:rPr>
                <a:t> sur le temps périscolaire</a:t>
              </a:r>
              <a:endParaRPr lang="fr-FR" sz="1700" kern="1200" dirty="0">
                <a:latin typeface="Marianne" panose="02000000000000000000" pitchFamily="2" charset="0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5B88E4D-7011-4A21-A0F8-6C8BE4B37F18}"/>
                </a:ext>
              </a:extLst>
            </p:cNvPr>
            <p:cNvSpPr/>
            <p:nvPr/>
          </p:nvSpPr>
          <p:spPr>
            <a:xfrm>
              <a:off x="8538893" y="2283484"/>
              <a:ext cx="581769" cy="581769"/>
            </a:xfrm>
            <a:custGeom>
              <a:avLst/>
              <a:gdLst>
                <a:gd name="connsiteX0" fmla="*/ 0 w 581769"/>
                <a:gd name="connsiteY0" fmla="*/ 319973 h 581769"/>
                <a:gd name="connsiteX1" fmla="*/ 130898 w 581769"/>
                <a:gd name="connsiteY1" fmla="*/ 319973 h 581769"/>
                <a:gd name="connsiteX2" fmla="*/ 130898 w 581769"/>
                <a:gd name="connsiteY2" fmla="*/ 0 h 581769"/>
                <a:gd name="connsiteX3" fmla="*/ 450871 w 581769"/>
                <a:gd name="connsiteY3" fmla="*/ 0 h 581769"/>
                <a:gd name="connsiteX4" fmla="*/ 450871 w 581769"/>
                <a:gd name="connsiteY4" fmla="*/ 319973 h 581769"/>
                <a:gd name="connsiteX5" fmla="*/ 581769 w 581769"/>
                <a:gd name="connsiteY5" fmla="*/ 319973 h 581769"/>
                <a:gd name="connsiteX6" fmla="*/ 290885 w 581769"/>
                <a:gd name="connsiteY6" fmla="*/ 581769 h 581769"/>
                <a:gd name="connsiteX7" fmla="*/ 0 w 581769"/>
                <a:gd name="connsiteY7" fmla="*/ 319973 h 58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769" h="581769">
                  <a:moveTo>
                    <a:pt x="0" y="319973"/>
                  </a:moveTo>
                  <a:lnTo>
                    <a:pt x="130898" y="319973"/>
                  </a:lnTo>
                  <a:lnTo>
                    <a:pt x="130898" y="0"/>
                  </a:lnTo>
                  <a:lnTo>
                    <a:pt x="450871" y="0"/>
                  </a:lnTo>
                  <a:lnTo>
                    <a:pt x="450871" y="319973"/>
                  </a:lnTo>
                  <a:lnTo>
                    <a:pt x="581769" y="319973"/>
                  </a:lnTo>
                  <a:lnTo>
                    <a:pt x="290885" y="581769"/>
                  </a:lnTo>
                  <a:lnTo>
                    <a:pt x="0" y="319973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88" tIns="21590" rIns="152488" bIns="16557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1700" kern="12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F93E97A-13BA-4BE4-A13E-DADC15C24F0A}"/>
                </a:ext>
              </a:extLst>
            </p:cNvPr>
            <p:cNvSpPr/>
            <p:nvPr/>
          </p:nvSpPr>
          <p:spPr>
            <a:xfrm>
              <a:off x="10052324" y="3671519"/>
              <a:ext cx="581769" cy="581769"/>
            </a:xfrm>
            <a:custGeom>
              <a:avLst/>
              <a:gdLst>
                <a:gd name="connsiteX0" fmla="*/ 0 w 581769"/>
                <a:gd name="connsiteY0" fmla="*/ 319973 h 581769"/>
                <a:gd name="connsiteX1" fmla="*/ 130898 w 581769"/>
                <a:gd name="connsiteY1" fmla="*/ 319973 h 581769"/>
                <a:gd name="connsiteX2" fmla="*/ 130898 w 581769"/>
                <a:gd name="connsiteY2" fmla="*/ 0 h 581769"/>
                <a:gd name="connsiteX3" fmla="*/ 450871 w 581769"/>
                <a:gd name="connsiteY3" fmla="*/ 0 h 581769"/>
                <a:gd name="connsiteX4" fmla="*/ 450871 w 581769"/>
                <a:gd name="connsiteY4" fmla="*/ 319973 h 581769"/>
                <a:gd name="connsiteX5" fmla="*/ 581769 w 581769"/>
                <a:gd name="connsiteY5" fmla="*/ 319973 h 581769"/>
                <a:gd name="connsiteX6" fmla="*/ 290885 w 581769"/>
                <a:gd name="connsiteY6" fmla="*/ 581769 h 581769"/>
                <a:gd name="connsiteX7" fmla="*/ 0 w 581769"/>
                <a:gd name="connsiteY7" fmla="*/ 319973 h 58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769" h="581769">
                  <a:moveTo>
                    <a:pt x="0" y="319973"/>
                  </a:moveTo>
                  <a:lnTo>
                    <a:pt x="130898" y="319973"/>
                  </a:lnTo>
                  <a:lnTo>
                    <a:pt x="130898" y="0"/>
                  </a:lnTo>
                  <a:lnTo>
                    <a:pt x="450871" y="0"/>
                  </a:lnTo>
                  <a:lnTo>
                    <a:pt x="450871" y="319973"/>
                  </a:lnTo>
                  <a:lnTo>
                    <a:pt x="581769" y="319973"/>
                  </a:lnTo>
                  <a:lnTo>
                    <a:pt x="290885" y="581769"/>
                  </a:lnTo>
                  <a:lnTo>
                    <a:pt x="0" y="319973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-1183605"/>
                <a:satOff val="-3360"/>
                <a:lumOff val="101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1183605"/>
                <a:satOff val="-3360"/>
                <a:lumOff val="10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88" tIns="21590" rIns="152488" bIns="16557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1700" kern="120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7091E5CB-176E-44EE-967A-4C0FA8A7E21E}"/>
                </a:ext>
              </a:extLst>
            </p:cNvPr>
            <p:cNvSpPr/>
            <p:nvPr/>
          </p:nvSpPr>
          <p:spPr>
            <a:xfrm>
              <a:off x="10634092" y="5013877"/>
              <a:ext cx="581769" cy="581769"/>
            </a:xfrm>
            <a:custGeom>
              <a:avLst/>
              <a:gdLst>
                <a:gd name="connsiteX0" fmla="*/ 0 w 581769"/>
                <a:gd name="connsiteY0" fmla="*/ 319973 h 581769"/>
                <a:gd name="connsiteX1" fmla="*/ 130898 w 581769"/>
                <a:gd name="connsiteY1" fmla="*/ 319973 h 581769"/>
                <a:gd name="connsiteX2" fmla="*/ 130898 w 581769"/>
                <a:gd name="connsiteY2" fmla="*/ 0 h 581769"/>
                <a:gd name="connsiteX3" fmla="*/ 450871 w 581769"/>
                <a:gd name="connsiteY3" fmla="*/ 0 h 581769"/>
                <a:gd name="connsiteX4" fmla="*/ 450871 w 581769"/>
                <a:gd name="connsiteY4" fmla="*/ 319973 h 581769"/>
                <a:gd name="connsiteX5" fmla="*/ 581769 w 581769"/>
                <a:gd name="connsiteY5" fmla="*/ 319973 h 581769"/>
                <a:gd name="connsiteX6" fmla="*/ 290885 w 581769"/>
                <a:gd name="connsiteY6" fmla="*/ 581769 h 581769"/>
                <a:gd name="connsiteX7" fmla="*/ 0 w 581769"/>
                <a:gd name="connsiteY7" fmla="*/ 319973 h 58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769" h="581769">
                  <a:moveTo>
                    <a:pt x="0" y="319973"/>
                  </a:moveTo>
                  <a:lnTo>
                    <a:pt x="130898" y="319973"/>
                  </a:lnTo>
                  <a:lnTo>
                    <a:pt x="130898" y="0"/>
                  </a:lnTo>
                  <a:lnTo>
                    <a:pt x="450871" y="0"/>
                  </a:lnTo>
                  <a:lnTo>
                    <a:pt x="450871" y="319973"/>
                  </a:lnTo>
                  <a:lnTo>
                    <a:pt x="581769" y="319973"/>
                  </a:lnTo>
                  <a:lnTo>
                    <a:pt x="290885" y="581769"/>
                  </a:lnTo>
                  <a:lnTo>
                    <a:pt x="0" y="319973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-1775408"/>
                <a:satOff val="-5040"/>
                <a:lumOff val="151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1775408"/>
                <a:satOff val="-5040"/>
                <a:lumOff val="15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88" tIns="21590" rIns="152488" bIns="16557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1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05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CF84DD9-7DCC-49FA-921D-084B6CBD2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54724" y="323557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F2D17-D42F-4A3A-97A0-CB5C47DC8212}"/>
              </a:ext>
            </a:extLst>
          </p:cNvPr>
          <p:cNvSpPr/>
          <p:nvPr/>
        </p:nvSpPr>
        <p:spPr>
          <a:xfrm>
            <a:off x="1" y="6612822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B59FF0-6AF4-476C-9269-E019C57EE82C}"/>
              </a:ext>
            </a:extLst>
          </p:cNvPr>
          <p:cNvSpPr txBox="1"/>
          <p:nvPr/>
        </p:nvSpPr>
        <p:spPr>
          <a:xfrm>
            <a:off x="515045" y="1444408"/>
            <a:ext cx="113448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effectLst/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CADRE DU DISPOSITIF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B70129-446F-45C5-993F-C7C95C17DCE9}"/>
              </a:ext>
            </a:extLst>
          </p:cNvPr>
          <p:cNvSpPr txBox="1"/>
          <p:nvPr/>
        </p:nvSpPr>
        <p:spPr>
          <a:xfrm>
            <a:off x="400204" y="2451849"/>
            <a:ext cx="8507658" cy="3439239"/>
          </a:xfrm>
          <a:prstGeom prst="roundRect">
            <a:avLst/>
          </a:prstGeom>
          <a:solidFill>
            <a:srgbClr val="C0D5EA"/>
          </a:solidFill>
          <a:ln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Offrir </a:t>
            </a:r>
            <a:r>
              <a:rPr lang="fr-FR" sz="1700" b="1" dirty="0">
                <a:latin typeface="Marianne" panose="02000000000000000000" pitchFamily="2" charset="0"/>
              </a:rPr>
              <a:t>2 heures d’APS par semaine</a:t>
            </a:r>
            <a:r>
              <a:rPr lang="fr-FR" sz="1700" dirty="0">
                <a:latin typeface="Marianne" panose="02000000000000000000" pitchFamily="2" charset="0"/>
              </a:rPr>
              <a:t> (1 x 2 h ou 2 x 1 h) aux collégiens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APS </a:t>
            </a:r>
            <a:r>
              <a:rPr lang="fr-FR" sz="1700" b="1" dirty="0">
                <a:latin typeface="Marianne" panose="02000000000000000000" pitchFamily="2" charset="0"/>
              </a:rPr>
              <a:t>accessible à tous, ludique et source de découverte =</a:t>
            </a:r>
            <a:r>
              <a:rPr lang="fr-FR" sz="1700" dirty="0">
                <a:latin typeface="Marianne" panose="02000000000000000000" pitchFamily="2" charset="0"/>
              </a:rPr>
              <a:t> Privilégier le plaisir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Forfait de </a:t>
            </a:r>
            <a:r>
              <a:rPr lang="fr-FR" sz="1700" b="1" u="sng" dirty="0">
                <a:latin typeface="Marianne" panose="02000000000000000000" pitchFamily="2" charset="0"/>
              </a:rPr>
              <a:t>100 euros </a:t>
            </a:r>
            <a:r>
              <a:rPr lang="fr-FR" sz="1700" b="1" dirty="0">
                <a:latin typeface="Marianne" panose="02000000000000000000" pitchFamily="2" charset="0"/>
              </a:rPr>
              <a:t>pour une séance de 2h </a:t>
            </a:r>
            <a:r>
              <a:rPr lang="fr-FR" sz="1700" dirty="0">
                <a:latin typeface="Marianne" panose="02000000000000000000" pitchFamily="2" charset="0"/>
              </a:rPr>
              <a:t>pour 20 collégiens maximum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b="1" dirty="0">
                <a:latin typeface="Marianne" panose="02000000000000000000" pitchFamily="2" charset="0"/>
              </a:rPr>
              <a:t>Priorité donnée aux collégiens éloignés d’une pratique physique régulière</a:t>
            </a:r>
            <a:endParaRPr lang="fr-FR" sz="1700" dirty="0">
              <a:latin typeface="Marianne" panose="02000000000000000000" pitchFamily="2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b="1" dirty="0">
                <a:latin typeface="Marianne" panose="02000000000000000000" pitchFamily="2" charset="0"/>
              </a:rPr>
              <a:t>Engagement volontaire </a:t>
            </a:r>
            <a:r>
              <a:rPr lang="fr-FR" sz="1700" dirty="0">
                <a:latin typeface="Marianne" panose="02000000000000000000" pitchFamily="2" charset="0"/>
              </a:rPr>
              <a:t>des collégiens et de leur famille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Activité se déroulant </a:t>
            </a:r>
            <a:r>
              <a:rPr lang="fr-FR" sz="1700" b="1" dirty="0">
                <a:latin typeface="Marianne" panose="02000000000000000000" pitchFamily="2" charset="0"/>
              </a:rPr>
              <a:t>hors temps scolaire </a:t>
            </a:r>
            <a:r>
              <a:rPr lang="fr-FR" sz="1700" dirty="0">
                <a:latin typeface="Marianne" panose="02000000000000000000" pitchFamily="2" charset="0"/>
              </a:rPr>
              <a:t>et durant toute l’année scolaire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Offre organisée par les</a:t>
            </a:r>
            <a:r>
              <a:rPr lang="fr-FR" sz="1700" b="1" dirty="0">
                <a:latin typeface="Marianne" panose="02000000000000000000" pitchFamily="2" charset="0"/>
              </a:rPr>
              <a:t> structures sportives en proximité</a:t>
            </a:r>
            <a:r>
              <a:rPr lang="fr-FR" sz="1700" dirty="0">
                <a:latin typeface="Marianne" panose="02000000000000000000" pitchFamily="2" charset="0"/>
              </a:rPr>
              <a:t> du collège </a:t>
            </a:r>
          </a:p>
        </p:txBody>
      </p:sp>
      <p:sp>
        <p:nvSpPr>
          <p:cNvPr id="11" name="Espace réservé du contenu 11">
            <a:extLst>
              <a:ext uri="{FF2B5EF4-FFF2-40B4-BE49-F238E27FC236}">
                <a16:creationId xmlns:a16="http://schemas.microsoft.com/office/drawing/2014/main" id="{394D1D90-4FA9-450C-87B7-3AB0A4E7CF5F}"/>
              </a:ext>
            </a:extLst>
          </p:cNvPr>
          <p:cNvSpPr txBox="1">
            <a:spLocks/>
          </p:cNvSpPr>
          <p:nvPr/>
        </p:nvSpPr>
        <p:spPr bwMode="gray">
          <a:xfrm>
            <a:off x="9020106" y="1097453"/>
            <a:ext cx="2895087" cy="3618113"/>
          </a:xfrm>
          <a:prstGeom prst="roundRect">
            <a:avLst/>
          </a:prstGeom>
          <a:solidFill>
            <a:srgbClr val="B2DE82">
              <a:alpha val="69804"/>
            </a:srgbClr>
          </a:solidFill>
          <a:ln>
            <a:solidFill>
              <a:srgbClr val="00B050"/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37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1994" indent="-71999" algn="l" defTabSz="91437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990" indent="-71999" algn="l" defTabSz="914378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1985" indent="-71999" algn="l" defTabSz="914378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7979" indent="-71999" algn="l" defTabSz="914378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fr-FR" sz="1700" b="1" dirty="0">
                <a:latin typeface="Marianne" panose="02000000000000000000" pitchFamily="2" charset="0"/>
              </a:rPr>
              <a:t>Publics prioritaires : </a:t>
            </a:r>
          </a:p>
          <a:p>
            <a:pPr algn="ctr">
              <a:spcAft>
                <a:spcPts val="0"/>
              </a:spcAft>
            </a:pPr>
            <a:endParaRPr lang="fr-FR" sz="1700" b="1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jeunes en situation de handicap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filles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jeunes atteints de pathologies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élèves en QPV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élèves en ZRR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latin typeface="Marianne" panose="02000000000000000000" pitchFamily="2" charset="0"/>
              </a:rPr>
              <a:t>les non licenciés</a:t>
            </a:r>
          </a:p>
        </p:txBody>
      </p:sp>
    </p:spTree>
    <p:extLst>
      <p:ext uri="{BB962C8B-B14F-4D97-AF65-F5344CB8AC3E}">
        <p14:creationId xmlns:p14="http://schemas.microsoft.com/office/powerpoint/2010/main" val="412703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E108A617-554C-4FD1-BFF0-F21B1860A405}"/>
              </a:ext>
            </a:extLst>
          </p:cNvPr>
          <p:cNvSpPr txBox="1"/>
          <p:nvPr/>
        </p:nvSpPr>
        <p:spPr>
          <a:xfrm>
            <a:off x="5347327" y="2036950"/>
            <a:ext cx="4870730" cy="199749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400" b="1" dirty="0">
                <a:latin typeface="Marianne" panose="02000000000000000000" pitchFamily="2" charset="0"/>
              </a:rPr>
              <a:t>LE CHEF D’ÉTABLISSEMENT (en relation avec les IPR EPS)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Consulte son équipe EPS sur l’articulation du dispositif au regard des projets de l’EPS et l’AS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Identifie les ressources disponibles (créneaux, élèves, installations)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Coordonne les activités pour une complémentarité optimale et communique la liste des élèves volontaires aux structures sportives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F84DD9-7DCC-49FA-921D-084B6CBD2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54724" y="323557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F2D17-D42F-4A3A-97A0-CB5C47DC8212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B59FF0-6AF4-476C-9269-E019C57EE82C}"/>
              </a:ext>
            </a:extLst>
          </p:cNvPr>
          <p:cNvSpPr txBox="1"/>
          <p:nvPr/>
        </p:nvSpPr>
        <p:spPr>
          <a:xfrm>
            <a:off x="515045" y="1317265"/>
            <a:ext cx="113448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effectLst/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 FAIT QUOI ?             </a:t>
            </a:r>
            <a:r>
              <a:rPr lang="fr-FR" sz="2400" b="1" dirty="0">
                <a:solidFill>
                  <a:srgbClr val="0070C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PILOTAGE MINISTERE ENJSJOP</a:t>
            </a:r>
          </a:p>
          <a:p>
            <a:pPr algn="just"/>
            <a:r>
              <a:rPr lang="fr-FR" sz="2400" b="1" dirty="0">
                <a:effectLst/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8251190-88BC-4DED-B408-FAC44DEB25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9"/>
          <a:stretch/>
        </p:blipFill>
        <p:spPr>
          <a:xfrm>
            <a:off x="4495098" y="3516385"/>
            <a:ext cx="667689" cy="97659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E03C9C1-93A6-45D3-B731-571FB10FC678}"/>
              </a:ext>
            </a:extLst>
          </p:cNvPr>
          <p:cNvSpPr txBox="1"/>
          <p:nvPr/>
        </p:nvSpPr>
        <p:spPr>
          <a:xfrm>
            <a:off x="307311" y="1997748"/>
            <a:ext cx="4110995" cy="1577737"/>
          </a:xfrm>
          <a:prstGeom prst="roundRect">
            <a:avLst/>
          </a:prstGeom>
          <a:solidFill>
            <a:srgbClr val="B2DE82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400" b="1" dirty="0">
                <a:latin typeface="Marianne" panose="02000000000000000000" pitchFamily="2" charset="0"/>
              </a:rPr>
              <a:t>LE SDJES (en relation avec les IPR EPS)</a:t>
            </a:r>
            <a:endParaRPr lang="fr-FR" sz="100" b="1" dirty="0">
              <a:latin typeface="Marianne" panose="02000000000000000000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Recense les offres des structures sportives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Organise l’intermédiation entre l’offre et la demande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Vérification règlementaire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Conformité de la convention </a:t>
            </a:r>
          </a:p>
          <a:p>
            <a:pPr algn="just">
              <a:lnSpc>
                <a:spcPct val="150000"/>
              </a:lnSpc>
            </a:pPr>
            <a:endParaRPr lang="fr-FR" sz="200" dirty="0">
              <a:latin typeface="Marianne" panose="02000000000000000000" pitchFamily="2" charset="0"/>
            </a:endParaRPr>
          </a:p>
        </p:txBody>
      </p:sp>
      <p:grpSp>
        <p:nvGrpSpPr>
          <p:cNvPr id="19" name="Group 3">
            <a:extLst>
              <a:ext uri="{FF2B5EF4-FFF2-40B4-BE49-F238E27FC236}">
                <a16:creationId xmlns:a16="http://schemas.microsoft.com/office/drawing/2014/main" id="{FADD39A7-7A16-40CF-9E06-E440C3E9C0DF}"/>
              </a:ext>
            </a:extLst>
          </p:cNvPr>
          <p:cNvGrpSpPr/>
          <p:nvPr/>
        </p:nvGrpSpPr>
        <p:grpSpPr>
          <a:xfrm rot="20246312">
            <a:off x="4101028" y="3308922"/>
            <a:ext cx="853851" cy="360278"/>
            <a:chOff x="0" y="0"/>
            <a:chExt cx="4159440" cy="2311200"/>
          </a:xfrm>
          <a:solidFill>
            <a:srgbClr val="92D050"/>
          </a:solidFill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B9F060AD-5DF0-458A-BA82-5750A5D642C9}"/>
                </a:ext>
              </a:extLst>
            </p:cNvPr>
            <p:cNvSpPr/>
            <p:nvPr/>
          </p:nvSpPr>
          <p:spPr>
            <a:xfrm>
              <a:off x="0" y="0"/>
              <a:ext cx="4159377" cy="2311146"/>
            </a:xfrm>
            <a:custGeom>
              <a:avLst/>
              <a:gdLst/>
              <a:ahLst/>
              <a:cxnLst/>
              <a:rect l="l" t="t" r="r" b="b"/>
              <a:pathLst>
                <a:path w="4159377" h="2311146">
                  <a:moveTo>
                    <a:pt x="4159377" y="1243076"/>
                  </a:moveTo>
                  <a:cubicBezTo>
                    <a:pt x="3182874" y="1031875"/>
                    <a:pt x="3182874" y="1031875"/>
                    <a:pt x="3182874" y="1031875"/>
                  </a:cubicBezTo>
                  <a:cubicBezTo>
                    <a:pt x="3315462" y="905129"/>
                    <a:pt x="3315462" y="905129"/>
                    <a:pt x="3315462" y="905129"/>
                  </a:cubicBezTo>
                  <a:cubicBezTo>
                    <a:pt x="2959862" y="573278"/>
                    <a:pt x="2489581" y="374142"/>
                    <a:pt x="1965198" y="374142"/>
                  </a:cubicBezTo>
                  <a:cubicBezTo>
                    <a:pt x="886079" y="374142"/>
                    <a:pt x="12065" y="1237107"/>
                    <a:pt x="0" y="2311146"/>
                  </a:cubicBezTo>
                  <a:cubicBezTo>
                    <a:pt x="12065" y="1031875"/>
                    <a:pt x="1054989" y="0"/>
                    <a:pt x="2332863" y="0"/>
                  </a:cubicBezTo>
                  <a:cubicBezTo>
                    <a:pt x="2863342" y="0"/>
                    <a:pt x="3351657" y="175006"/>
                    <a:pt x="3743452" y="476758"/>
                  </a:cubicBezTo>
                  <a:cubicBezTo>
                    <a:pt x="3845941" y="374142"/>
                    <a:pt x="3845941" y="374142"/>
                    <a:pt x="3845941" y="374142"/>
                  </a:cubicBezTo>
                  <a:lnTo>
                    <a:pt x="4159377" y="1243076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81D7FF73-9CF0-4049-A369-485560A7356F}"/>
              </a:ext>
            </a:extLst>
          </p:cNvPr>
          <p:cNvSpPr txBox="1"/>
          <p:nvPr/>
        </p:nvSpPr>
        <p:spPr>
          <a:xfrm>
            <a:off x="319037" y="4209998"/>
            <a:ext cx="4110995" cy="1759135"/>
          </a:xfrm>
          <a:prstGeom prst="roundRect">
            <a:avLst/>
          </a:prstGeom>
          <a:solidFill>
            <a:srgbClr val="FCF6AE"/>
          </a:solidFill>
          <a:ln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400" b="1" dirty="0">
                <a:latin typeface="Marianne" panose="02000000000000000000" pitchFamily="2" charset="0"/>
              </a:rPr>
              <a:t>LES COLLECTIVITÉS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Identifient les ressources disponibles (équipements sportifs, moyens matériels et de transport mobilisables)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latin typeface="Marianne" panose="02000000000000000000" pitchFamily="2" charset="0"/>
              </a:rPr>
              <a:t>Peuvent valoriser leurs engagements en signant la convention 2HSC avec l’établissement et la structure sportive.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F0A27F3-E28D-4A23-89F5-9A9E514FCAFC}"/>
              </a:ext>
            </a:extLst>
          </p:cNvPr>
          <p:cNvSpPr txBox="1"/>
          <p:nvPr/>
        </p:nvSpPr>
        <p:spPr>
          <a:xfrm>
            <a:off x="5376921" y="4150705"/>
            <a:ext cx="6414876" cy="2542114"/>
          </a:xfrm>
          <a:prstGeom prst="roundRect">
            <a:avLst/>
          </a:prstGeom>
          <a:solidFill>
            <a:srgbClr val="C0D5EA"/>
          </a:solidFill>
          <a:ln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dirty="0">
                <a:latin typeface="Marianne" panose="02000000000000000000" pitchFamily="2" charset="0"/>
              </a:rPr>
              <a:t>L’ASSOCIATION SPORTIVE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Identifie son offre, ses moyens matériels et humains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Présente au SDJES son offre 2HSC pour un ou plusieurs établissements 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Respecte le code du sport (assurance RC, qualification, honorabilité et déclaration des éducateurs sportifs).</a:t>
            </a:r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44AD4EDE-032B-4F9B-AF2F-B0605342BFEB}"/>
              </a:ext>
            </a:extLst>
          </p:cNvPr>
          <p:cNvSpPr/>
          <p:nvPr/>
        </p:nvSpPr>
        <p:spPr>
          <a:xfrm rot="4330874">
            <a:off x="4966905" y="3517915"/>
            <a:ext cx="853838" cy="418057"/>
          </a:xfrm>
          <a:custGeom>
            <a:avLst/>
            <a:gdLst/>
            <a:ahLst/>
            <a:cxnLst/>
            <a:rect l="l" t="t" r="r" b="b"/>
            <a:pathLst>
              <a:path w="4159377" h="2311146">
                <a:moveTo>
                  <a:pt x="4159377" y="1243076"/>
                </a:moveTo>
                <a:cubicBezTo>
                  <a:pt x="3182874" y="1031875"/>
                  <a:pt x="3182874" y="1031875"/>
                  <a:pt x="3182874" y="1031875"/>
                </a:cubicBezTo>
                <a:cubicBezTo>
                  <a:pt x="3315462" y="905129"/>
                  <a:pt x="3315462" y="905129"/>
                  <a:pt x="3315462" y="905129"/>
                </a:cubicBezTo>
                <a:cubicBezTo>
                  <a:pt x="2959862" y="573278"/>
                  <a:pt x="2489581" y="374142"/>
                  <a:pt x="1965198" y="374142"/>
                </a:cubicBezTo>
                <a:cubicBezTo>
                  <a:pt x="886079" y="374142"/>
                  <a:pt x="12065" y="1237107"/>
                  <a:pt x="0" y="2311146"/>
                </a:cubicBezTo>
                <a:cubicBezTo>
                  <a:pt x="12065" y="1031875"/>
                  <a:pt x="1054989" y="0"/>
                  <a:pt x="2332863" y="0"/>
                </a:cubicBezTo>
                <a:cubicBezTo>
                  <a:pt x="2863342" y="0"/>
                  <a:pt x="3351657" y="175006"/>
                  <a:pt x="3743452" y="476758"/>
                </a:cubicBezTo>
                <a:cubicBezTo>
                  <a:pt x="3845941" y="374142"/>
                  <a:pt x="3845941" y="374142"/>
                  <a:pt x="3845941" y="374142"/>
                </a:cubicBezTo>
                <a:lnTo>
                  <a:pt x="4159377" y="124307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C08240BF-D712-4637-955D-A19814598163}"/>
              </a:ext>
            </a:extLst>
          </p:cNvPr>
          <p:cNvSpPr/>
          <p:nvPr/>
        </p:nvSpPr>
        <p:spPr>
          <a:xfrm rot="9767873">
            <a:off x="4735867" y="4378316"/>
            <a:ext cx="853838" cy="360270"/>
          </a:xfrm>
          <a:custGeom>
            <a:avLst/>
            <a:gdLst/>
            <a:ahLst/>
            <a:cxnLst/>
            <a:rect l="l" t="t" r="r" b="b"/>
            <a:pathLst>
              <a:path w="4159377" h="2311146">
                <a:moveTo>
                  <a:pt x="4159377" y="1243076"/>
                </a:moveTo>
                <a:cubicBezTo>
                  <a:pt x="3182874" y="1031875"/>
                  <a:pt x="3182874" y="1031875"/>
                  <a:pt x="3182874" y="1031875"/>
                </a:cubicBezTo>
                <a:cubicBezTo>
                  <a:pt x="3315462" y="905129"/>
                  <a:pt x="3315462" y="905129"/>
                  <a:pt x="3315462" y="905129"/>
                </a:cubicBezTo>
                <a:cubicBezTo>
                  <a:pt x="2959862" y="573278"/>
                  <a:pt x="2489581" y="374142"/>
                  <a:pt x="1965198" y="374142"/>
                </a:cubicBezTo>
                <a:cubicBezTo>
                  <a:pt x="886079" y="374142"/>
                  <a:pt x="12065" y="1237107"/>
                  <a:pt x="0" y="2311146"/>
                </a:cubicBezTo>
                <a:cubicBezTo>
                  <a:pt x="12065" y="1031875"/>
                  <a:pt x="1054989" y="0"/>
                  <a:pt x="2332863" y="0"/>
                </a:cubicBezTo>
                <a:cubicBezTo>
                  <a:pt x="2863342" y="0"/>
                  <a:pt x="3351657" y="175006"/>
                  <a:pt x="3743452" y="476758"/>
                </a:cubicBezTo>
                <a:cubicBezTo>
                  <a:pt x="3845941" y="374142"/>
                  <a:pt x="3845941" y="374142"/>
                  <a:pt x="3845941" y="374142"/>
                </a:cubicBezTo>
                <a:lnTo>
                  <a:pt x="4159377" y="124307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67CB4939-3354-4F3B-9C65-0A987703484E}"/>
              </a:ext>
            </a:extLst>
          </p:cNvPr>
          <p:cNvSpPr/>
          <p:nvPr/>
        </p:nvSpPr>
        <p:spPr>
          <a:xfrm rot="14724378">
            <a:off x="3859540" y="4151170"/>
            <a:ext cx="853838" cy="360270"/>
          </a:xfrm>
          <a:custGeom>
            <a:avLst/>
            <a:gdLst/>
            <a:ahLst/>
            <a:cxnLst/>
            <a:rect l="l" t="t" r="r" b="b"/>
            <a:pathLst>
              <a:path w="4159377" h="2311146">
                <a:moveTo>
                  <a:pt x="4159377" y="1243076"/>
                </a:moveTo>
                <a:cubicBezTo>
                  <a:pt x="3182874" y="1031875"/>
                  <a:pt x="3182874" y="1031875"/>
                  <a:pt x="3182874" y="1031875"/>
                </a:cubicBezTo>
                <a:cubicBezTo>
                  <a:pt x="3315462" y="905129"/>
                  <a:pt x="3315462" y="905129"/>
                  <a:pt x="3315462" y="905129"/>
                </a:cubicBezTo>
                <a:cubicBezTo>
                  <a:pt x="2959862" y="573278"/>
                  <a:pt x="2489581" y="374142"/>
                  <a:pt x="1965198" y="374142"/>
                </a:cubicBezTo>
                <a:cubicBezTo>
                  <a:pt x="886079" y="374142"/>
                  <a:pt x="12065" y="1237107"/>
                  <a:pt x="0" y="2311146"/>
                </a:cubicBezTo>
                <a:cubicBezTo>
                  <a:pt x="12065" y="1031875"/>
                  <a:pt x="1054989" y="0"/>
                  <a:pt x="2332863" y="0"/>
                </a:cubicBezTo>
                <a:cubicBezTo>
                  <a:pt x="2863342" y="0"/>
                  <a:pt x="3351657" y="175006"/>
                  <a:pt x="3743452" y="476758"/>
                </a:cubicBezTo>
                <a:cubicBezTo>
                  <a:pt x="3845941" y="374142"/>
                  <a:pt x="3845941" y="374142"/>
                  <a:pt x="3845941" y="374142"/>
                </a:cubicBezTo>
                <a:lnTo>
                  <a:pt x="4159377" y="124307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6270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3" grpId="0" animBg="1"/>
      <p:bldP spid="28" grpId="0" animBg="1"/>
      <p:bldP spid="29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54724" y="323557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88D078-D553-4455-9B28-549E5AD69A1B}"/>
              </a:ext>
            </a:extLst>
          </p:cNvPr>
          <p:cNvSpPr txBox="1"/>
          <p:nvPr/>
        </p:nvSpPr>
        <p:spPr>
          <a:xfrm>
            <a:off x="610580" y="1381451"/>
            <a:ext cx="10970839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MISE EN ŒUVRE </a:t>
            </a:r>
          </a:p>
          <a:p>
            <a:pPr algn="just"/>
            <a:endParaRPr lang="fr-FR" sz="2800" b="1" dirty="0">
              <a:effectLst/>
              <a:latin typeface="Marianne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</a:rPr>
              <a:t>Proposer une </a:t>
            </a:r>
            <a:r>
              <a:rPr lang="fr-FR" sz="2400" b="1" dirty="0">
                <a:latin typeface="Marianne" panose="02000000000000000000" pitchFamily="2" charset="0"/>
              </a:rPr>
              <a:t>nouvelle offre d’activité physique, ludo-sportive</a:t>
            </a:r>
            <a:r>
              <a:rPr lang="fr-FR" sz="2400" dirty="0">
                <a:latin typeface="Marianne" panose="02000000000000000000" pitchFamily="2" charset="0"/>
              </a:rPr>
              <a:t>, à des collégiens éloignés d’une pratique régulière, en </a:t>
            </a:r>
            <a:r>
              <a:rPr lang="fr-FR" sz="2400" b="1" dirty="0">
                <a:latin typeface="Marianne" panose="02000000000000000000" pitchFamily="2" charset="0"/>
              </a:rPr>
              <a:t>temps périscolaire</a:t>
            </a:r>
            <a:r>
              <a:rPr lang="fr-FR" sz="2400" dirty="0">
                <a:latin typeface="Marianne" panose="02000000000000000000" pitchFamily="2" charset="0"/>
              </a:rPr>
              <a:t>, sur les créneaux identifiés par le chef d’établissement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fr-FR" sz="2400" dirty="0">
              <a:latin typeface="Marianne" panose="020000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Marianne" panose="02000000000000000000" pitchFamily="2" charset="0"/>
              </a:rPr>
              <a:t>Une </a:t>
            </a:r>
            <a:r>
              <a:rPr lang="fr-FR" sz="2400" b="1" dirty="0">
                <a:latin typeface="Marianne" panose="02000000000000000000" pitchFamily="2" charset="0"/>
              </a:rPr>
              <a:t>complémentarité de </a:t>
            </a:r>
            <a:r>
              <a:rPr lang="fr-FR" sz="2400" dirty="0">
                <a:latin typeface="Marianne" panose="02000000000000000000" pitchFamily="2" charset="0"/>
              </a:rPr>
              <a:t>l’</a:t>
            </a:r>
            <a:r>
              <a:rPr lang="fr-FR" sz="2400" b="1" dirty="0">
                <a:latin typeface="Marianne" panose="02000000000000000000" pitchFamily="2" charset="0"/>
              </a:rPr>
              <a:t>offre</a:t>
            </a:r>
            <a:r>
              <a:rPr lang="fr-FR" sz="2400" dirty="0">
                <a:latin typeface="Marianne" panose="02000000000000000000" pitchFamily="2" charset="0"/>
              </a:rPr>
              <a:t> proposée pourra être recherchée avec l’EPS.</a:t>
            </a:r>
          </a:p>
          <a:p>
            <a:pPr lvl="0" algn="just"/>
            <a:endParaRPr lang="fr-FR" sz="2400" dirty="0">
              <a:latin typeface="Marianne" panose="02000000000000000000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84EFE2-AE17-44AB-A804-B9BAB5BDC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D6DF07-84C5-4651-AE33-F428D9334CF7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14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F5E909-88F1-43E5-9387-A73694B75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54724" y="323557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Marianne" panose="02000000000000000000" pitchFamily="2" charset="0"/>
                <a:cs typeface="Calibri" panose="020F0502020204030204" pitchFamily="34" charset="0"/>
              </a:rPr>
              <a:t>Dispositif 2h de sport en plus au collège</a:t>
            </a:r>
            <a:endParaRPr lang="fr-FR" sz="40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E44141-6BE4-4036-9D45-1EE14979AE33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311DE7-78A2-45BE-A15F-5C16FDFE4CD7}"/>
              </a:ext>
            </a:extLst>
          </p:cNvPr>
          <p:cNvGrpSpPr/>
          <p:nvPr/>
        </p:nvGrpSpPr>
        <p:grpSpPr>
          <a:xfrm>
            <a:off x="167468" y="1363310"/>
            <a:ext cx="6017984" cy="1553754"/>
            <a:chOff x="485437" y="1494172"/>
            <a:chExt cx="6017984" cy="154398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EDB74C4-86FE-4F77-B1D2-385A53A45F81}"/>
                </a:ext>
              </a:extLst>
            </p:cNvPr>
            <p:cNvSpPr txBox="1"/>
            <p:nvPr/>
          </p:nvSpPr>
          <p:spPr>
            <a:xfrm>
              <a:off x="485437" y="1494172"/>
              <a:ext cx="5589840" cy="1259919"/>
            </a:xfrm>
            <a:prstGeom prst="roundRect">
              <a:avLst/>
            </a:prstGeom>
            <a:solidFill>
              <a:srgbClr val="C0D5EA"/>
            </a:solidFill>
            <a:ln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fr-FR" sz="1600" b="1" dirty="0">
                  <a:latin typeface="Marianne" panose="02000000000000000000" pitchFamily="2" charset="0"/>
                </a:rPr>
                <a:t>ASSOCIATION SPORTIVE</a:t>
              </a:r>
            </a:p>
            <a:p>
              <a:pPr algn="just">
                <a:spcAft>
                  <a:spcPts val="1200"/>
                </a:spcAft>
              </a:pPr>
              <a:r>
                <a:rPr lang="fr-FR" sz="1600" dirty="0">
                  <a:latin typeface="Marianne" panose="02000000000000000000" pitchFamily="2" charset="0"/>
                </a:rPr>
                <a:t>Offre à inscrire sur Démarche Simplifiée</a:t>
              </a:r>
            </a:p>
            <a:p>
              <a:pPr algn="just">
                <a:spcAft>
                  <a:spcPts val="1200"/>
                </a:spcAft>
              </a:pPr>
              <a:r>
                <a:rPr lang="fr-FR" sz="1600" dirty="0">
                  <a:latin typeface="Marianne" panose="02000000000000000000" pitchFamily="2" charset="0"/>
                </a:rPr>
                <a:t>Lien du site : </a:t>
              </a:r>
              <a:r>
                <a:rPr lang="fr-FR" sz="1400" dirty="0">
                  <a:hlinkClick r:id="rId4"/>
                </a:rPr>
                <a:t>https://www.demarches-simplifiees.fr/commencer/2hsc</a:t>
              </a:r>
              <a:endParaRPr lang="fr-FR" sz="1400" dirty="0">
                <a:latin typeface="Marianne" panose="02000000000000000000" pitchFamily="2" charset="0"/>
              </a:endParaRPr>
            </a:p>
          </p:txBody>
        </p:sp>
        <p:pic>
          <p:nvPicPr>
            <p:cNvPr id="10" name="Image 9">
              <a:hlinkClick r:id="rId4"/>
              <a:extLst>
                <a:ext uri="{FF2B5EF4-FFF2-40B4-BE49-F238E27FC236}">
                  <a16:creationId xmlns:a16="http://schemas.microsoft.com/office/drawing/2014/main" id="{D37A8291-6AD5-4C18-870B-34173B649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1366" y="2246100"/>
              <a:ext cx="792055" cy="792055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7EF351A8-77B9-4978-9D1A-BE5298BA656B}"/>
              </a:ext>
            </a:extLst>
          </p:cNvPr>
          <p:cNvSpPr txBox="1"/>
          <p:nvPr/>
        </p:nvSpPr>
        <p:spPr>
          <a:xfrm>
            <a:off x="6434692" y="1363310"/>
            <a:ext cx="5589840" cy="122586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dirty="0">
                <a:latin typeface="Marianne" panose="02000000000000000000" pitchFamily="2" charset="0"/>
              </a:rPr>
              <a:t>COLLEGE </a:t>
            </a:r>
          </a:p>
          <a:p>
            <a:pPr>
              <a:spcAft>
                <a:spcPts val="1200"/>
              </a:spcAft>
            </a:pPr>
            <a:r>
              <a:rPr lang="fr-FR" sz="1600" dirty="0">
                <a:latin typeface="Marianne" panose="02000000000000000000" pitchFamily="2" charset="0"/>
              </a:rPr>
              <a:t>Identifie les élèves, les moyens et les besoins</a:t>
            </a:r>
          </a:p>
          <a:p>
            <a:pPr algn="ctr">
              <a:spcAft>
                <a:spcPts val="1200"/>
              </a:spcAft>
            </a:pPr>
            <a:endParaRPr lang="fr-FR" sz="1400" b="1" dirty="0">
              <a:latin typeface="Marianne" panose="020000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B94D2B2-FD0B-4C92-BC4C-10F914EDB702}"/>
              </a:ext>
            </a:extLst>
          </p:cNvPr>
          <p:cNvSpPr txBox="1"/>
          <p:nvPr/>
        </p:nvSpPr>
        <p:spPr>
          <a:xfrm>
            <a:off x="1726164" y="2917064"/>
            <a:ext cx="8929396" cy="817245"/>
          </a:xfrm>
          <a:prstGeom prst="roundRect">
            <a:avLst/>
          </a:prstGeom>
          <a:solidFill>
            <a:srgbClr val="FCCFAE"/>
          </a:solidFill>
          <a:ln>
            <a:solidFill>
              <a:srgbClr val="F88008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dirty="0">
                <a:latin typeface="Marianne" panose="02000000000000000000" pitchFamily="2" charset="0"/>
              </a:rPr>
              <a:t>VALIDATION PAR LE SDJES</a:t>
            </a:r>
          </a:p>
          <a:p>
            <a:pPr algn="ctr">
              <a:spcAft>
                <a:spcPts val="1200"/>
              </a:spcAft>
            </a:pPr>
            <a:r>
              <a:rPr lang="fr-FR" sz="1600" dirty="0">
                <a:latin typeface="Marianne" panose="02000000000000000000" pitchFamily="2" charset="0"/>
              </a:rPr>
              <a:t>Carte professionnelle, responsabilité civile, validation de l’offre = FAISABILIÉ DU PROJET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CFC6AB-437F-4E85-8326-2A9EBEEAF0BA}"/>
              </a:ext>
            </a:extLst>
          </p:cNvPr>
          <p:cNvSpPr txBox="1"/>
          <p:nvPr/>
        </p:nvSpPr>
        <p:spPr>
          <a:xfrm>
            <a:off x="2921716" y="4091455"/>
            <a:ext cx="6604839" cy="1259919"/>
          </a:xfrm>
          <a:prstGeom prst="roundRect">
            <a:avLst/>
          </a:prstGeom>
          <a:solidFill>
            <a:srgbClr val="FCCFAE"/>
          </a:solidFill>
          <a:ln>
            <a:solidFill>
              <a:srgbClr val="F88008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dirty="0">
                <a:latin typeface="Marianne" panose="02000000000000000000" pitchFamily="2" charset="0"/>
              </a:rPr>
              <a:t>FINALISATION DU PROJET 2HSC</a:t>
            </a:r>
          </a:p>
          <a:p>
            <a:pPr marL="285750" indent="-28575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Rencontre Association/Collège = convention + planning </a:t>
            </a:r>
          </a:p>
          <a:p>
            <a:pPr marL="285750" indent="-28575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FF0000"/>
                </a:solidFill>
                <a:latin typeface="Marianne" panose="02000000000000000000" pitchFamily="2" charset="0"/>
              </a:rPr>
              <a:t>A ENVOYER AU SDJES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398C2B-67C8-4F0A-9231-A75FD230D5F6}"/>
              </a:ext>
            </a:extLst>
          </p:cNvPr>
          <p:cNvSpPr txBox="1"/>
          <p:nvPr/>
        </p:nvSpPr>
        <p:spPr>
          <a:xfrm>
            <a:off x="4033935" y="5704527"/>
            <a:ext cx="4124130" cy="817245"/>
          </a:xfrm>
          <a:prstGeom prst="roundRect">
            <a:avLst/>
          </a:prstGeom>
          <a:solidFill>
            <a:srgbClr val="B2DE82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dirty="0">
                <a:latin typeface="Marianne" panose="02000000000000000000" pitchFamily="2" charset="0"/>
              </a:rPr>
              <a:t>RÉALISATION </a:t>
            </a:r>
          </a:p>
          <a:p>
            <a:pPr marL="285750" indent="-28575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Mise en œuvre de cycles d’APS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F7D27A1-6D34-43A9-BF0A-C961FBD62CE5}"/>
              </a:ext>
            </a:extLst>
          </p:cNvPr>
          <p:cNvCxnSpPr>
            <a:stCxn id="6" idx="2"/>
          </p:cNvCxnSpPr>
          <p:nvPr/>
        </p:nvCxnSpPr>
        <p:spPr>
          <a:xfrm>
            <a:off x="2962388" y="2631202"/>
            <a:ext cx="192336" cy="5598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BAEE2B6-94D9-4B0A-ACAF-BF5A82B21F6D}"/>
              </a:ext>
            </a:extLst>
          </p:cNvPr>
          <p:cNvCxnSpPr>
            <a:cxnSpLocks/>
          </p:cNvCxnSpPr>
          <p:nvPr/>
        </p:nvCxnSpPr>
        <p:spPr>
          <a:xfrm flipH="1">
            <a:off x="9526556" y="2589178"/>
            <a:ext cx="2123625" cy="24823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60F8FB-3BF5-4218-B8F7-9C09B3763646}"/>
              </a:ext>
            </a:extLst>
          </p:cNvPr>
          <p:cNvCxnSpPr>
            <a:cxnSpLocks/>
          </p:cNvCxnSpPr>
          <p:nvPr/>
        </p:nvCxnSpPr>
        <p:spPr>
          <a:xfrm>
            <a:off x="6127967" y="3771453"/>
            <a:ext cx="0" cy="2845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62F766D-7CF9-4C8D-89E0-292E8C70469B}"/>
              </a:ext>
            </a:extLst>
          </p:cNvPr>
          <p:cNvCxnSpPr>
            <a:cxnSpLocks/>
          </p:cNvCxnSpPr>
          <p:nvPr/>
        </p:nvCxnSpPr>
        <p:spPr>
          <a:xfrm>
            <a:off x="6185452" y="5391970"/>
            <a:ext cx="0" cy="2845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Image 28">
            <a:hlinkClick r:id="rId7"/>
            <a:extLst>
              <a:ext uri="{FF2B5EF4-FFF2-40B4-BE49-F238E27FC236}">
                <a16:creationId xmlns:a16="http://schemas.microsoft.com/office/drawing/2014/main" id="{E0013D70-41C9-4D45-99AC-4831BB1E7A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0568" y="5843552"/>
            <a:ext cx="1722527" cy="382784"/>
          </a:xfrm>
          <a:prstGeom prst="rect">
            <a:avLst/>
          </a:prstGeom>
        </p:spPr>
      </p:pic>
      <p:pic>
        <p:nvPicPr>
          <p:cNvPr id="30" name="Image 29">
            <a:hlinkClick r:id="rId7"/>
            <a:extLst>
              <a:ext uri="{FF2B5EF4-FFF2-40B4-BE49-F238E27FC236}">
                <a16:creationId xmlns:a16="http://schemas.microsoft.com/office/drawing/2014/main" id="{41399BAF-5003-40AC-AD64-724FA1197A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769" y="5883392"/>
            <a:ext cx="792055" cy="797067"/>
          </a:xfrm>
          <a:prstGeom prst="rect">
            <a:avLst/>
          </a:prstGeom>
        </p:spPr>
      </p:pic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C8D60B80-D791-4623-B99F-E96E6453CA8F}"/>
              </a:ext>
            </a:extLst>
          </p:cNvPr>
          <p:cNvCxnSpPr>
            <a:cxnSpLocks/>
          </p:cNvCxnSpPr>
          <p:nvPr/>
        </p:nvCxnSpPr>
        <p:spPr>
          <a:xfrm>
            <a:off x="8173559" y="6098566"/>
            <a:ext cx="1940825" cy="145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81D7A2B2-2E1D-4225-AB56-F144614AD5FC}"/>
              </a:ext>
            </a:extLst>
          </p:cNvPr>
          <p:cNvSpPr txBox="1"/>
          <p:nvPr/>
        </p:nvSpPr>
        <p:spPr>
          <a:xfrm>
            <a:off x="8400806" y="5385796"/>
            <a:ext cx="1924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00B050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Demande de remboursement à service rendu</a:t>
            </a:r>
          </a:p>
          <a:p>
            <a:endParaRPr lang="fr-FR" sz="800" i="1" dirty="0">
              <a:solidFill>
                <a:srgbClr val="00B050"/>
              </a:solidFill>
              <a:latin typeface="Marianne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400" i="1" dirty="0">
                <a:solidFill>
                  <a:srgbClr val="00B050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Déc et/ou Juin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8C0BC41-9746-4A12-903F-EE45D2D8107D}"/>
              </a:ext>
            </a:extLst>
          </p:cNvPr>
          <p:cNvCxnSpPr>
            <a:cxnSpLocks/>
          </p:cNvCxnSpPr>
          <p:nvPr/>
        </p:nvCxnSpPr>
        <p:spPr>
          <a:xfrm>
            <a:off x="541819" y="2631202"/>
            <a:ext cx="2379895" cy="24403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02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1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54724" y="323557"/>
            <a:ext cx="8637073" cy="46725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Dispositif 2h de sport en plus au collège</a:t>
            </a:r>
            <a:endParaRPr lang="fr-FR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88D078-D553-4455-9B28-549E5AD69A1B}"/>
              </a:ext>
            </a:extLst>
          </p:cNvPr>
          <p:cNvSpPr txBox="1"/>
          <p:nvPr/>
        </p:nvSpPr>
        <p:spPr>
          <a:xfrm>
            <a:off x="610580" y="1381451"/>
            <a:ext cx="109708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lang="fr-FR" sz="2800" b="1" dirty="0">
              <a:effectLst/>
              <a:latin typeface="Marianne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E23167-FEE6-47FD-ACF0-1D0A1143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49" y="1324651"/>
            <a:ext cx="5930900" cy="4448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27C22-D814-4647-844C-457167CD05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99A23F-12BA-4FDF-8727-88062D7DAE4A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25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088D078-D553-4455-9B28-549E5AD69A1B}"/>
              </a:ext>
            </a:extLst>
          </p:cNvPr>
          <p:cNvSpPr txBox="1"/>
          <p:nvPr/>
        </p:nvSpPr>
        <p:spPr>
          <a:xfrm>
            <a:off x="3075768" y="391189"/>
            <a:ext cx="8956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CONTACTS DES RÉFÉRENTS 2HSC EN SDJES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9A3544-D146-4685-85C5-8E739FB533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4" y="73619"/>
            <a:ext cx="2423638" cy="1351462"/>
          </a:xfrm>
          <a:prstGeom prst="rect">
            <a:avLst/>
          </a:prstGeom>
        </p:spPr>
      </p:pic>
      <p:graphicFrame>
        <p:nvGraphicFramePr>
          <p:cNvPr id="9" name="Tableau 3">
            <a:extLst>
              <a:ext uri="{FF2B5EF4-FFF2-40B4-BE49-F238E27FC236}">
                <a16:creationId xmlns:a16="http://schemas.microsoft.com/office/drawing/2014/main" id="{50A9E5F9-E7C5-4DDA-ADB5-3317D6AFD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352035"/>
              </p:ext>
            </p:extLst>
          </p:nvPr>
        </p:nvGraphicFramePr>
        <p:xfrm>
          <a:off x="400204" y="1275522"/>
          <a:ext cx="11391592" cy="53319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47898">
                  <a:extLst>
                    <a:ext uri="{9D8B030D-6E8A-4147-A177-3AD203B41FA5}">
                      <a16:colId xmlns:a16="http://schemas.microsoft.com/office/drawing/2014/main" val="2695438542"/>
                    </a:ext>
                  </a:extLst>
                </a:gridCol>
                <a:gridCol w="2847898">
                  <a:extLst>
                    <a:ext uri="{9D8B030D-6E8A-4147-A177-3AD203B41FA5}">
                      <a16:colId xmlns:a16="http://schemas.microsoft.com/office/drawing/2014/main" val="2477994795"/>
                    </a:ext>
                  </a:extLst>
                </a:gridCol>
                <a:gridCol w="3686629">
                  <a:extLst>
                    <a:ext uri="{9D8B030D-6E8A-4147-A177-3AD203B41FA5}">
                      <a16:colId xmlns:a16="http://schemas.microsoft.com/office/drawing/2014/main" val="3157064298"/>
                    </a:ext>
                  </a:extLst>
                </a:gridCol>
                <a:gridCol w="2009167">
                  <a:extLst>
                    <a:ext uri="{9D8B030D-6E8A-4147-A177-3AD203B41FA5}">
                      <a16:colId xmlns:a16="http://schemas.microsoft.com/office/drawing/2014/main" val="3251698518"/>
                    </a:ext>
                  </a:extLst>
                </a:gridCol>
              </a:tblGrid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2" charset="0"/>
                        </a:rPr>
                        <a:t>Département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2" charset="0"/>
                        </a:rPr>
                        <a:t>Prénom – NOM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2" charset="0"/>
                        </a:rPr>
                        <a:t>Coordonnées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2" charset="0"/>
                        </a:rPr>
                        <a:t>Code Compte Asso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7047972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CHARENTE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Nelly MAILLARD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3"/>
                        </a:rPr>
                        <a:t>nelly.maillard@ac-poitiers.fr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3599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6100566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CHARENTE-MARITIME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Anne LE HELLEY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4"/>
                        </a:rPr>
                        <a:t>anne.le-helley@ac-poitiers.fr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8703724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CORREZE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Bertrand MARTY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5"/>
                        </a:rPr>
                        <a:t>bertrand.marty@ac-limoges.fr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2818991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CREUSE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Jérôme WUSTNER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6"/>
                        </a:rPr>
                        <a:t>jerome.wustner@ac-limoges.fr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1231190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DEUX-SEVRES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Louis RADIUS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7"/>
                        </a:rPr>
                        <a:t>louis.radius@ac-poitiers.fr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432014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DORDOGNE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Julie POURTEYRON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8"/>
                        </a:rPr>
                        <a:t>julie.pourteyron@ac-bordeaux.fr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42090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GIRONDE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Vincent CHAUBET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9"/>
                        </a:rPr>
                        <a:t>vincent.chaubet@ac-bordeaux.fr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2251089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HAUTE-VIENNE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Elodie POGNOT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10"/>
                        </a:rPr>
                        <a:t>elodie.pognot@ac-limoges.fr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1463800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LANDES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latin typeface="Marianne" panose="02000000000000000000" pitchFamily="2" charset="0"/>
                        </a:rPr>
                        <a:t>Eric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SALVETAT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11"/>
                        </a:rPr>
                        <a:t>eric.salvetat@ac-bordeaux.fr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7250049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LOT-ET-GARONNE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Lauriane CÉLIÉ DE COCK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12"/>
                        </a:rPr>
                        <a:t>lauriane.celie@ac-bordeaux.fr</a:t>
                      </a:r>
                      <a:endParaRPr lang="fr-FR" sz="1200" dirty="0">
                        <a:latin typeface="Marianne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3241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3459795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PYRENNEES-ATLANTIQUES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Chrystelle HAÏSSAGUERRE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13"/>
                        </a:rPr>
                        <a:t>chrystelle.haissaguerre@ac-bordeaux.fr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3601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0527613"/>
                  </a:ext>
                </a:extLst>
              </a:tr>
              <a:tr h="396071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Marianne" panose="02000000000000000000" pitchFamily="2" charset="0"/>
                        </a:rPr>
                        <a:t>VIENNE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Manuel COTINAUD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  <a:hlinkClick r:id="rId14"/>
                        </a:rPr>
                        <a:t>manuel.cotinaud@ac-poitiers.fr</a:t>
                      </a:r>
                      <a:r>
                        <a:rPr lang="fr-FR" sz="1200" dirty="0">
                          <a:latin typeface="Marianne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Marianne" panose="02000000000000000000" pitchFamily="2" charset="0"/>
                        </a:rPr>
                        <a:t>3243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15011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CD1370CE-3990-49DB-B5D1-3F020CA2DE40}"/>
              </a:ext>
            </a:extLst>
          </p:cNvPr>
          <p:cNvSpPr/>
          <p:nvPr/>
        </p:nvSpPr>
        <p:spPr>
          <a:xfrm>
            <a:off x="1" y="6569279"/>
            <a:ext cx="12192000" cy="2887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0577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Galerie</Template>
  <TotalTime>2392</TotalTime>
  <Words>864</Words>
  <Application>Microsoft Office PowerPoint</Application>
  <PresentationFormat>Grand écran</PresentationFormat>
  <Paragraphs>147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Marianne</vt:lpstr>
      <vt:lpstr>Gallery</vt:lpstr>
      <vt:lpstr>Dispositif  2h de sport  en plus au collège</vt:lpstr>
      <vt:lpstr>Dispositif 2h de sport en plus au collège</vt:lpstr>
      <vt:lpstr>Dispositif 2h de sport en plus au collège</vt:lpstr>
      <vt:lpstr>Dispositif 2h de sport en plus au collège</vt:lpstr>
      <vt:lpstr>Dispositif 2h de sport en plus au collège</vt:lpstr>
      <vt:lpstr>Dispositif 2h de sport en plus au collège</vt:lpstr>
      <vt:lpstr>Dispositif 2h de sport en plus au collège</vt:lpstr>
      <vt:lpstr>Dispositif 2h de sport en plus au collège</vt:lpstr>
      <vt:lpstr>Dispositif 2h de sport en plus au collège</vt:lpstr>
      <vt:lpstr>Présentation PowerPoint</vt:lpstr>
    </vt:vector>
  </TitlesOfParts>
  <Company>Rectorat de Poitiers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Dispositif 2h de sport en plus au collège</dc:title>
  <dc:creator>lcelie</dc:creator>
  <cp:lastModifiedBy>Celie Lauriane</cp:lastModifiedBy>
  <cp:revision>125</cp:revision>
  <dcterms:created xsi:type="dcterms:W3CDTF">2023-09-29T12:28:38Z</dcterms:created>
  <dcterms:modified xsi:type="dcterms:W3CDTF">2024-03-26T17:07:04Z</dcterms:modified>
</cp:coreProperties>
</file>